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394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60" r:id="rId11"/>
    <p:sldId id="461" r:id="rId12"/>
    <p:sldId id="516" r:id="rId13"/>
    <p:sldId id="507" r:id="rId14"/>
    <p:sldId id="464" r:id="rId15"/>
    <p:sldId id="465" r:id="rId16"/>
    <p:sldId id="468" r:id="rId17"/>
    <p:sldId id="517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90" r:id="rId26"/>
    <p:sldId id="491" r:id="rId27"/>
    <p:sldId id="515" r:id="rId28"/>
    <p:sldId id="476" r:id="rId29"/>
    <p:sldId id="477" r:id="rId30"/>
    <p:sldId id="508" r:id="rId31"/>
    <p:sldId id="480" r:id="rId32"/>
    <p:sldId id="481" r:id="rId33"/>
    <p:sldId id="482" r:id="rId34"/>
    <p:sldId id="483" r:id="rId35"/>
    <p:sldId id="494" r:id="rId36"/>
    <p:sldId id="496" r:id="rId37"/>
    <p:sldId id="497" r:id="rId38"/>
    <p:sldId id="487" r:id="rId39"/>
    <p:sldId id="511" r:id="rId40"/>
    <p:sldId id="500" r:id="rId41"/>
    <p:sldId id="510" r:id="rId42"/>
    <p:sldId id="501" r:id="rId43"/>
    <p:sldId id="506" r:id="rId44"/>
    <p:sldId id="502" r:id="rId45"/>
    <p:sldId id="509" r:id="rId46"/>
    <p:sldId id="486" r:id="rId47"/>
    <p:sldId id="513" r:id="rId48"/>
    <p:sldId id="514" r:id="rId49"/>
    <p:sldId id="393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6C0AA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>
        <p:scale>
          <a:sx n="70" d="100"/>
          <a:sy n="70" d="100"/>
        </p:scale>
        <p:origin x="462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2T13:55:51.377" idx="8">
    <p:pos x="10" y="10"/>
    <p:text>change picture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04-May-2015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04-May-2015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D9E49-ED08-48C3-903D-27238F8ECD77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192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1503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7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03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356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6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6830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1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FB1BDC-3BC1-45AC-ACF7-6933A1569330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999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901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92723D-0B00-4BE9-ADD0-996126A64FC1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389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3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0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9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3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Arrays, Lists, Stacks, Queues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3" y="2286000"/>
            <a:ext cx="8215099" cy="778736"/>
          </a:xfrm>
        </p:spPr>
        <p:txBody>
          <a:bodyPr>
            <a:normAutofit/>
          </a:bodyPr>
          <a:lstStyle/>
          <a:p>
            <a:r>
              <a:rPr lang="en-US" dirty="0"/>
              <a:t>Processing Sequences of Elements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1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t="2654" b="2654"/>
          <a:stretch>
            <a:fillRect/>
          </a:stretch>
        </p:blipFill>
        <p:spPr>
          <a:xfrm>
            <a:off x="3823398" y="3429000"/>
            <a:ext cx="7681214" cy="2895600"/>
          </a:xfrm>
          <a:prstGeom prst="rect">
            <a:avLst/>
          </a:prstGeom>
        </p:spPr>
      </p:pic>
      <p:pic>
        <p:nvPicPr>
          <p:cNvPr id="12" name="Picture 1" descr="C:\Trash\ar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3554847" y="3297829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Array Element?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Array elements are accessed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the square </a:t>
            </a:r>
            <a:r>
              <a:rPr lang="en-US" dirty="0" smtClean="0"/>
              <a:t>brackets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/>
              <a:t> (indexer)</a:t>
            </a:r>
          </a:p>
          <a:p>
            <a:pPr>
              <a:lnSpc>
                <a:spcPct val="100000"/>
              </a:lnSpc>
            </a:pPr>
            <a:r>
              <a:rPr lang="en-US" dirty="0"/>
              <a:t>Array indexer takes element’s index as parameter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The first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Length-1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Elements </a:t>
            </a:r>
            <a:r>
              <a:rPr lang="en-US" dirty="0"/>
              <a:t>can be retrieved and changed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/>
              <a:t> operator</a:t>
            </a:r>
            <a:endParaRPr lang="bg-B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1700" y="5105400"/>
            <a:ext cx="10374312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 = new string[2];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arr[1] = "Maria";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arr[0]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arr[1];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04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 – Examples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300" y="1295400"/>
            <a:ext cx="1095511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{ "Sofia", "Varna", "Bourgas"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Console.WriteLine(towns.Length);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Console.WriteLine(towns[0]);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Sofia, Varna, Bourgas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towns[0] = "Pleven";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towns[2] = null;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Pleven, Varna,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Console.WriteLine(towns[3]);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towns.Length = 4;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is read-only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Accessing </a:t>
            </a:r>
            <a:r>
              <a:rPr lang="en-US" dirty="0"/>
              <a:t>Elements By </a:t>
            </a:r>
            <a:r>
              <a:rPr lang="en-US" dirty="0" smtClean="0"/>
              <a:t>Index 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08" y="1091832"/>
            <a:ext cx="5194280" cy="3480168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6167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3848" y="4760632"/>
            <a:ext cx="107211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Arrays: Input and Output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3848" y="5617192"/>
            <a:ext cx="10721128" cy="719034"/>
          </a:xfrm>
        </p:spPr>
        <p:txBody>
          <a:bodyPr/>
          <a:lstStyle/>
          <a:p>
            <a:r>
              <a:rPr lang="en-US" dirty="0"/>
              <a:t>Reading and Printing Arrays on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57346" name="Picture 2" descr="http://www.dvision.be/Images/Cables/CABLE-4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1" t="-10062" r="-10247" b="-10692"/>
          <a:stretch>
            <a:fillRect/>
          </a:stretch>
        </p:blipFill>
        <p:spPr bwMode="auto">
          <a:xfrm>
            <a:off x="3400848" y="1281290"/>
            <a:ext cx="5387128" cy="307835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5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430648" y="232723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6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809191" y="202574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1378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First, read from the console the length of the array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Next, create the array of given size and read its elements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Arrays From the Console</a:t>
            </a:r>
            <a:endParaRPr lang="bg-BG" sz="3800" dirty="0"/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906799" y="1847462"/>
            <a:ext cx="1025474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17560" y="3933032"/>
            <a:ext cx="10458452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i=0; i&lt;n;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arr[i]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5138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Arrays on the Console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Process all elements of the array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Print each element to the console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Separate elements with white space or a new line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8839" y="3124200"/>
            <a:ext cx="10493374" cy="32539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array = {"one", "two", "three"};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 all elements of the array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each element on a separate line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Console.WriteLine(element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[{0}] = 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index, array[index]);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Arrays </a:t>
            </a:r>
            <a:r>
              <a:rPr lang="en-US" dirty="0" smtClean="0"/>
              <a:t>with </a:t>
            </a:r>
            <a:r>
              <a:rPr lang="en-US" noProof="1" smtClean="0"/>
              <a:t>String.Join(…)</a:t>
            </a:r>
            <a:endParaRPr lang="en-US" noProof="1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Use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string.Join(separator,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collection)</a:t>
            </a:r>
            <a:r>
              <a:rPr lang="en-US" sz="3000" dirty="0" smtClean="0"/>
              <a:t> to print an array:</a:t>
            </a:r>
            <a:endParaRPr lang="en-US" sz="30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44640" y="2046534"/>
            <a:ext cx="10921772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1, 2, 3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strings = { "one", "two", "three"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Console.WriteLine(string.Join("-", strings));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one-two-three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5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5531" y="1143000"/>
            <a:ext cx="7704137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79612" y="2186664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230213"/>
            <a:ext cx="4572000" cy="3063240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813019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8213" y="943904"/>
            <a:ext cx="7772401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</a:t>
            </a:r>
            <a:r>
              <a:rPr lang="en-US" dirty="0" smtClean="0"/>
              <a:t>Array Elements </a:t>
            </a:r>
            <a:r>
              <a:rPr lang="en-US" dirty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foreach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129" name="Picture 1" descr="C:\Trash\spirals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39" y="3276600"/>
            <a:ext cx="4225308" cy="2971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06740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an array when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Need </a:t>
            </a:r>
            <a:r>
              <a:rPr lang="en-US" dirty="0"/>
              <a:t>to keep track of the index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Processing is not strictly </a:t>
            </a:r>
            <a:r>
              <a:rPr lang="en-US" dirty="0" smtClean="0"/>
              <a:t>sequential from </a:t>
            </a:r>
            <a:r>
              <a:rPr lang="en-US" dirty="0"/>
              <a:t>the first to the </a:t>
            </a:r>
            <a:r>
              <a:rPr lang="en-US" dirty="0" smtClean="0"/>
              <a:t>last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the loop </a:t>
            </a:r>
            <a:r>
              <a:rPr lang="en-US" dirty="0"/>
              <a:t>body use the element </a:t>
            </a:r>
            <a:r>
              <a:rPr lang="en-US" dirty="0" smtClean="0"/>
              <a:t>at the loop </a:t>
            </a:r>
            <a:r>
              <a:rPr lang="en-US" dirty="0"/>
              <a:t>index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array[index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):</a:t>
            </a:r>
            <a:endParaRPr lang="bg-BG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Statement</a:t>
            </a:r>
            <a:endParaRPr lang="bg-BG" dirty="0"/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139827" y="4549466"/>
            <a:ext cx="9907586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squares[index] = array[index] * array[index];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776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Declaring and </a:t>
            </a:r>
            <a:r>
              <a:rPr lang="en-US" dirty="0" smtClean="0"/>
              <a:t>Creating Arrays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Accessing Array Elements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Reading and Printing Arrays at the Console</a:t>
            </a:r>
            <a:endParaRPr lang="en-US" dirty="0"/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Iterating </a:t>
            </a:r>
            <a:r>
              <a:rPr lang="en-US" dirty="0" smtClean="0"/>
              <a:t>over Arrays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Resizable </a:t>
            </a:r>
            <a:r>
              <a:rPr lang="en-US" dirty="0" smtClean="0"/>
              <a:t>Arrays: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Other </a:t>
            </a:r>
            <a:r>
              <a:rPr lang="en-US" dirty="0" smtClean="0"/>
              <a:t>Structures</a:t>
            </a:r>
            <a:r>
              <a:rPr lang="bg-BG" dirty="0" smtClean="0"/>
              <a:t>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LINQ Extension </a:t>
            </a:r>
            <a:r>
              <a:rPr lang="en-US" dirty="0" smtClean="0"/>
              <a:t>Methods for </a:t>
            </a:r>
            <a:r>
              <a:rPr lang="en-US" dirty="0" smtClean="0"/>
              <a:t>Collections</a:t>
            </a:r>
            <a:endParaRPr lang="en-US" dirty="0"/>
          </a:p>
        </p:txBody>
      </p:sp>
      <p:pic>
        <p:nvPicPr>
          <p:cNvPr id="70658" name="Picture 2" descr="http://s3.amazonaws.com/pixmac-thumbnail/books-4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368958" cy="2321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9174" y="1371600"/>
            <a:ext cx="2347834" cy="234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Printing array of integers in reversed order: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Initialize </a:t>
            </a:r>
            <a:r>
              <a:rPr lang="en-US" dirty="0" smtClean="0"/>
              <a:t>array </a:t>
            </a:r>
            <a:r>
              <a:rPr lang="en-US" dirty="0"/>
              <a:t>elements with their </a:t>
            </a:r>
            <a:r>
              <a:rPr lang="en-US" dirty="0" smtClean="0"/>
              <a:t>index: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Processing Arrays </a:t>
            </a:r>
            <a:r>
              <a:rPr lang="en-US" sz="3900" dirty="0" smtClean="0"/>
              <a:t>Using 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900" dirty="0"/>
              <a:t>Loop – Examples</a:t>
            </a:r>
            <a:endParaRPr lang="bg-BG" sz="3900" dirty="0"/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912812" y="1905000"/>
            <a:ext cx="103632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int[] {1, 2, 3, 4, 5};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("Reversed: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array.Length - 1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&gt;= 0; i--)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Console.Write(array[i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+ "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5 4 3 2 1</a:t>
            </a: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912812" y="4724400"/>
            <a:ext cx="103632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array[index] = index;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0936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en-US" dirty="0" smtClean="0"/>
              <a:t>Arrays: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</a:t>
            </a:r>
            <a:r>
              <a:rPr lang="en-US" dirty="0"/>
              <a:t>works?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type of the element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local name of </a:t>
            </a:r>
            <a:r>
              <a:rPr lang="en-US" dirty="0" smtClean="0"/>
              <a:t>a 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the collection/array to iterate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Used when no indexing is needed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accessed </a:t>
            </a:r>
            <a:r>
              <a:rPr lang="en-US" dirty="0" smtClean="0"/>
              <a:t>sequentially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Elements can not be modified (read only)</a:t>
            </a: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836612" y="1847462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(type value 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collection)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4034" name="Picture 2" descr="http://www.ffcommunity.com/images/stamp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3581400"/>
            <a:ext cx="2043000" cy="2635840"/>
          </a:xfrm>
          <a:prstGeom prst="roundRect">
            <a:avLst>
              <a:gd name="adj" fmla="val 2735"/>
            </a:avLst>
          </a:prstGeom>
          <a:noFill/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61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elements of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string[]</a:t>
            </a:r>
            <a:r>
              <a:rPr lang="en-US" dirty="0" smtClean="0"/>
              <a:t> array:</a:t>
            </a:r>
            <a:endParaRPr lang="bg-BG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</a:t>
            </a:r>
            <a:r>
              <a:rPr lang="en-US" noProof="1"/>
              <a:t> </a:t>
            </a:r>
            <a:r>
              <a:rPr lang="en-US" noProof="1" smtClean="0"/>
              <a:t>Using </a:t>
            </a:r>
            <a:r>
              <a:rPr lang="en-US" noProof="1"/>
              <a:t>foreach – Example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1141412" y="1981200"/>
            <a:ext cx="9753600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"Sofia",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"Washington",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"London",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"Paris"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capital in capitals)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Console.WriteLine(capital);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3888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06344" y="4578286"/>
            <a:ext cx="69850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Arrays</a:t>
            </a:r>
            <a:endParaRPr lang="bg-BG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979612" y="56055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986" name="Picture 2" descr="http://www.richardscompany.com/food_processin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990600"/>
            <a:ext cx="4724400" cy="3358578"/>
          </a:xfrm>
          <a:prstGeom prst="roundRect">
            <a:avLst>
              <a:gd name="adj" fmla="val 5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2389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</a:t>
            </a:r>
            <a:r>
              <a:rPr lang="en-US" dirty="0" smtClean="0"/>
              <a:t>Methods in </a:t>
            </a:r>
            <a:r>
              <a:rPr lang="en-US" dirty="0" smtClean="0"/>
              <a:t>the Array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Array.Clear(arr,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length)</a:t>
            </a:r>
            <a:r>
              <a:rPr lang="en-US" dirty="0" smtClean="0"/>
              <a:t> – deletes all elements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Array.ConvertAll(arr,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convertFunction)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Converts </a:t>
            </a:r>
            <a:r>
              <a:rPr lang="en-US" dirty="0"/>
              <a:t>an array of one type to an array of another </a:t>
            </a:r>
            <a:r>
              <a:rPr lang="en-US" dirty="0" smtClean="0"/>
              <a:t>type</a:t>
            </a:r>
            <a:endParaRPr lang="en-US" dirty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Array.IndexOf(arr,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Finds an item in array (returns the first occurrence index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Array.Reverse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– </a:t>
            </a:r>
            <a:r>
              <a:rPr lang="en-US" dirty="0" smtClean="0"/>
              <a:t>reverses the elements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Array.Sort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– </a:t>
            </a:r>
            <a:r>
              <a:rPr lang="en-US" dirty="0" smtClean="0"/>
              <a:t>sorts an array in increasing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6626" y="1295400"/>
            <a:ext cx="7704137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 Static 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79612" y="2261882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51012" y="3252482"/>
            <a:ext cx="8382000" cy="2895600"/>
            <a:chOff x="1751012" y="3429000"/>
            <a:chExt cx="8382000" cy="2895600"/>
          </a:xfrm>
        </p:grpSpPr>
        <p:pic>
          <p:nvPicPr>
            <p:cNvPr id="102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0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2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4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7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5370" y="4040416"/>
            <a:ext cx="5276242" cy="820600"/>
          </a:xfrm>
        </p:spPr>
        <p:txBody>
          <a:bodyPr/>
          <a:lstStyle/>
          <a:p>
            <a:r>
              <a:rPr lang="en-US" dirty="0" smtClean="0"/>
              <a:t>Resizable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5370" y="4861016"/>
            <a:ext cx="5276242" cy="689410"/>
          </a:xfrm>
        </p:spPr>
        <p:txBody>
          <a:bodyPr/>
          <a:lstStyle/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List&lt;T&gt;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70" y="1813017"/>
            <a:ext cx="5276242" cy="19526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9816" y="2555404"/>
            <a:ext cx="3978183" cy="2341009"/>
          </a:xfrm>
          <a:prstGeom prst="roundRect">
            <a:avLst>
              <a:gd name="adj" fmla="val 90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1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 </a:t>
            </a:r>
            <a:r>
              <a:rPr lang="en-US" dirty="0" smtClean="0"/>
              <a:t>– array that can resize dynamically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When adding or removing elements</a:t>
            </a:r>
            <a:endParaRPr lang="en-US" dirty="0"/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Also have indexers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 smtClean="0"/>
              <a:t> (like arrays)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</a:t>
            </a:r>
            <a:r>
              <a:rPr lang="en-US" dirty="0" smtClean="0"/>
              <a:t> is the type </a:t>
            </a:r>
            <a:r>
              <a:rPr lang="en-US" dirty="0" smtClean="0"/>
              <a:t>for the list elements</a:t>
            </a:r>
            <a:endParaRPr lang="en-US" dirty="0" smtClean="0"/>
          </a:p>
          <a:p>
            <a:pPr marL="812800" lvl="2" indent="-241300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integers,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List&lt;object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Basic properties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– returns the </a:t>
            </a:r>
            <a:r>
              <a:rPr lang="en-US" dirty="0">
                <a:solidFill>
                  <a:srgbClr val="EBFFD2"/>
                </a:solidFill>
              </a:rPr>
              <a:t>current size of the </a:t>
            </a:r>
            <a:r>
              <a:rPr lang="en-US" dirty="0" smtClean="0">
                <a:solidFill>
                  <a:srgbClr val="EBFFD2"/>
                </a:solidFill>
              </a:rPr>
              <a:t>list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Capacity</a:t>
            </a:r>
            <a:r>
              <a:rPr lang="en-US" dirty="0" smtClean="0">
                <a:solidFill>
                  <a:srgbClr val="EBFFD2"/>
                </a:solidFill>
              </a:rPr>
              <a:t> – returns the current capacity of the list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(Resizable Arrays)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This code: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Is like this: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The main difference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number of elements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/>
              <a:t> is </a:t>
            </a:r>
            <a:r>
              <a:rPr lang="en-US" dirty="0" smtClean="0"/>
              <a:t>variable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Example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1412" y="17945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List&lt;int&gt; intList = new List&lt;int&gt;();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intList.Add(i);</a:t>
            </a:r>
            <a:endParaRPr lang="en-US" noProof="1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1412" y="38519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int[] intArray = new int[5</a:t>
            </a:r>
            <a:r>
              <a:rPr lang="en-US" noProof="1"/>
              <a:t>];</a:t>
            </a:r>
            <a:endParaRPr lang="en-US" noProof="1"/>
          </a:p>
          <a:p>
            <a:r>
              <a:rPr lang="en-US" noProof="1"/>
              <a:t>f</a:t>
            </a:r>
            <a:r>
              <a:rPr lang="en-US" noProof="1"/>
              <a:t>or (int i = 0</a:t>
            </a:r>
            <a:r>
              <a:rPr lang="en-US" noProof="1"/>
              <a:t>; i</a:t>
            </a:r>
            <a:r>
              <a:rPr lang="en-US" noProof="1"/>
              <a:t> &lt; 5</a:t>
            </a:r>
            <a:r>
              <a:rPr lang="en-US" noProof="1"/>
              <a:t>; i++)</a:t>
            </a:r>
          </a:p>
          <a:p>
            <a:r>
              <a:rPr lang="en-US" noProof="1" smtClean="0"/>
              <a:t>  intArray[i</a:t>
            </a:r>
            <a:r>
              <a:rPr lang="en-US" noProof="1"/>
              <a:t>] = </a:t>
            </a:r>
            <a:r>
              <a:rPr lang="en-US" noProof="1"/>
              <a:t>i</a:t>
            </a:r>
            <a:r>
              <a:rPr lang="en-US" noProof="1" smtClean="0"/>
              <a:t>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1134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9011" y="1299504"/>
            <a:ext cx="5543550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Declaring and </a:t>
            </a: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685800"/>
            <a:ext cx="2590800" cy="5562600"/>
          </a:xfrm>
          <a:prstGeom prst="roundRect">
            <a:avLst>
              <a:gd name="adj" fmla="val 22417"/>
            </a:avLst>
          </a:prstGeom>
          <a:noFill/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1128325" y="3800554"/>
            <a:ext cx="5897002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71" y="3863631"/>
            <a:ext cx="2555540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384604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534517" y="4361001"/>
            <a:ext cx="3657600" cy="820600"/>
          </a:xfrm>
        </p:spPr>
        <p:txBody>
          <a:bodyPr/>
          <a:lstStyle/>
          <a:p>
            <a:r>
              <a:rPr lang="en-US" dirty="0" smtClean="0"/>
              <a:t>Lists &lt;T&gt;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534517" y="5222078"/>
            <a:ext cx="3657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6919">
            <a:off x="5997577" y="2353352"/>
            <a:ext cx="4025174" cy="2608492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>
                <a:lumMod val="95000"/>
                <a:lumOff val="5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17" y="1447799"/>
            <a:ext cx="2209800" cy="2209800"/>
          </a:xfrm>
          <a:prstGeom prst="roundRect">
            <a:avLst>
              <a:gd name="adj" fmla="val 2033"/>
            </a:avLst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55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Why adding new elements is </a:t>
            </a:r>
            <a:r>
              <a:rPr lang="en-US" dirty="0" smtClean="0"/>
              <a:t>slow</a:t>
            </a:r>
            <a:r>
              <a:rPr lang="en-US" dirty="0" smtClean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When adding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/>
              <a:t> elements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dirty="0" smtClean="0"/>
              <a:t> it resizes itself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(2)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times instead </a:t>
            </a:r>
            <a:r>
              <a:rPr lang="en-US" dirty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dirty="0"/>
              <a:t>Initially </a:t>
            </a:r>
            <a:r>
              <a:rPr lang="en-US" dirty="0" smtClean="0"/>
              <a:t>a new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 has size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  <a:r>
              <a:rPr lang="en-US" dirty="0" smtClean="0"/>
              <a:t> </a:t>
            </a:r>
            <a:r>
              <a:rPr lang="en-US" dirty="0" smtClean="0"/>
              <a:t>elements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Counter for total capacity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Counter for number of used capacity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 element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/>
              <a:t> becomes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Capacity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becomes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List&lt;T&gt; Works?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4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Initially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 is empty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adding new elements it is being resized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But not every time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Only when needed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Lets have a list with 3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looks like this: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we add a new element it is appended to the end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Adding a fifth element doubles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en-US" dirty="0" smtClean="0"/>
              <a:t> of the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The </a:t>
            </a:r>
            <a:r>
              <a:rPr lang="en-US" dirty="0"/>
              <a:t>List&lt;T&gt; </a:t>
            </a:r>
            <a:r>
              <a:rPr lang="en-US" dirty="0" smtClean="0"/>
              <a:t>Works?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 smtClean="0"/>
              <a:t>Resizing Lists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5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List&lt;T&gt;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2050" name="Picture 2" descr="http://www.viawire.net/wp-content/uploads/2014/05/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84" y="993688"/>
            <a:ext cx="3558328" cy="35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Add(item)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</a:t>
            </a:r>
            <a:r>
              <a:rPr lang="en-US" dirty="0"/>
              <a:t>an </a:t>
            </a:r>
            <a:r>
              <a:rPr lang="en-US" dirty="0" smtClean="0"/>
              <a:t>item </a:t>
            </a:r>
            <a:r>
              <a:rPr lang="en-US" dirty="0"/>
              <a:t>to the </a:t>
            </a:r>
            <a:r>
              <a:rPr lang="en-US" dirty="0" smtClean="0"/>
              <a:t>end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AddRange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(items)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</a:t>
            </a:r>
            <a:r>
              <a:rPr lang="en-US" dirty="0" smtClean="0"/>
              <a:t>many items at the end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– </a:t>
            </a:r>
            <a:r>
              <a:rPr lang="en-US" dirty="0" smtClean="0"/>
              <a:t>clears the list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List&lt;T&gt;.IndexOf(item)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search for item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Return the first occurrence index or -1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Insert(item,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inserts </a:t>
            </a:r>
            <a:r>
              <a:rPr lang="en-US" dirty="0"/>
              <a:t>an </a:t>
            </a:r>
            <a:r>
              <a:rPr lang="en-US" dirty="0" smtClean="0"/>
              <a:t>item at position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List&lt;T&gt;.InsertRange(items, index)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Inserts many items at specified position 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</a:t>
            </a:r>
            <a:r>
              <a:rPr lang="en-US" dirty="0" smtClean="0"/>
              <a:t>the first occurrence of a specific </a:t>
            </a:r>
            <a:r>
              <a:rPr lang="en-US" dirty="0" smtClean="0"/>
              <a:t>item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List&lt;T&gt;.RemoveAt()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</a:t>
            </a:r>
            <a:r>
              <a:rPr lang="en-US" dirty="0" smtClean="0"/>
              <a:t>the element at the specified </a:t>
            </a:r>
            <a:r>
              <a:rPr lang="en-US" dirty="0" smtClean="0"/>
              <a:t>index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List&lt;T&gt;.Reverse()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List&lt;T&gt;.Sort()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Represents a variable size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last-in-first-out (LIFO) collection </a:t>
            </a:r>
            <a:r>
              <a:rPr lang="en-US" dirty="0"/>
              <a:t>of instances of the same specified type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Has the following methods and properties: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dirty="0" smtClean="0"/>
              <a:t>– the number of elements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last element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 the last element and remove it from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to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– </a:t>
            </a:r>
            <a:r>
              <a:rPr lang="en-US" dirty="0" smtClean="0"/>
              <a:t>converts list to array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determines </a:t>
            </a:r>
            <a:r>
              <a:rPr lang="en-US" dirty="0"/>
              <a:t>whether an element is in the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295400"/>
            <a:ext cx="7924800" cy="820600"/>
          </a:xfrm>
        </p:spPr>
        <p:txBody>
          <a:bodyPr/>
          <a:lstStyle/>
          <a:p>
            <a:r>
              <a:rPr lang="en-US" dirty="0" smtClean="0"/>
              <a:t>Working with Stacks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527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Magnet Stack.png (575×46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3347632"/>
            <a:ext cx="3657600" cy="297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Represents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first-in, first-out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(FIFO) collection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objects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dirty="0" smtClean="0"/>
              <a:t>Has the following methods and properties: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 smtClean="0"/>
              <a:t> – the number of elements in the Queue&lt;T&gt;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Peek() </a:t>
            </a:r>
            <a:r>
              <a:rPr lang="en-US" dirty="0" smtClean="0"/>
              <a:t>– check the value of the first element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Dequeue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() </a:t>
            </a:r>
            <a:r>
              <a:rPr lang="en-US" dirty="0" smtClean="0"/>
              <a:t>– return the first element and remove it from the Queue&lt;T&gt;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() </a:t>
            </a:r>
            <a:r>
              <a:rPr lang="en-US" dirty="0" smtClean="0"/>
              <a:t>– add an element to the Queue&lt;T&gt;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ToArray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Contains() </a:t>
            </a:r>
            <a:r>
              <a:rPr lang="en-US" dirty="0" smtClean="0"/>
              <a:t>- </a:t>
            </a:r>
            <a:r>
              <a:rPr lang="en-US" dirty="0"/>
              <a:t>d</a:t>
            </a:r>
            <a:r>
              <a:rPr lang="en-US" dirty="0" smtClean="0"/>
              <a:t>etermines </a:t>
            </a:r>
            <a:r>
              <a:rPr lang="en-US" dirty="0"/>
              <a:t>whether an element is in the </a:t>
            </a:r>
            <a:r>
              <a:rPr lang="en-US" dirty="0" smtClean="0"/>
              <a:t>Queue&lt;T&gt;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Queue&lt;T&gt;</a:t>
            </a:r>
          </a:p>
        </p:txBody>
      </p:sp>
    </p:spTree>
    <p:extLst>
      <p:ext uri="{BB962C8B-B14F-4D97-AF65-F5344CB8AC3E}">
        <p14:creationId xmlns:p14="http://schemas.microsoft.com/office/powerpoint/2010/main" val="33872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4068762" y="4797426"/>
            <a:ext cx="3960813" cy="1584325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order of the elements is fixed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fixed size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705397" y="4951413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979612" y="5029201"/>
            <a:ext cx="1800225" cy="1055608"/>
          </a:xfrm>
          <a:prstGeom prst="wedgeRoundRectCallout">
            <a:avLst>
              <a:gd name="adj1" fmla="val 89065"/>
              <a:gd name="adj2" fmla="val 235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Array of 5 elements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8389937" y="4876801"/>
            <a:ext cx="2428875" cy="1055608"/>
          </a:xfrm>
          <a:prstGeom prst="wedgeRoundRectCallout">
            <a:avLst>
              <a:gd name="adj1" fmla="val -86303"/>
              <a:gd name="adj2" fmla="val -18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</a:t>
            </a:r>
            <a:r>
              <a:rPr lang="en-US" sz="2800" dirty="0" smtClean="0">
                <a:solidFill>
                  <a:srgbClr val="FFFFFF"/>
                </a:solidFill>
              </a:rPr>
              <a:t>index</a:t>
            </a:r>
            <a:r>
              <a:rPr lang="bg-BG" sz="2800" dirty="0" smtClean="0">
                <a:solidFill>
                  <a:srgbClr val="FFFFFF"/>
                </a:solidFill>
              </a:rPr>
              <a:t> (</a:t>
            </a:r>
            <a:r>
              <a:rPr lang="en-US" sz="2800" dirty="0" smtClean="0">
                <a:solidFill>
                  <a:srgbClr val="FFFFFF"/>
                </a:solidFill>
              </a:rPr>
              <a:t>position</a:t>
            </a:r>
            <a:r>
              <a:rPr lang="bg-BG" sz="2800" dirty="0" smtClean="0">
                <a:solidFill>
                  <a:srgbClr val="FFFFFF"/>
                </a:solidFill>
              </a:rPr>
              <a:t>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284411" y="4000421"/>
            <a:ext cx="3363912" cy="628650"/>
          </a:xfrm>
          <a:prstGeom prst="wedgeRoundRectCallout">
            <a:avLst>
              <a:gd name="adj1" fmla="val 44841"/>
              <a:gd name="adj2" fmla="val 197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of an array</a:t>
            </a:r>
            <a:endParaRPr lang="bg-BG" sz="2800" dirty="0">
              <a:solidFill>
                <a:srgbClr val="FFFFFF"/>
              </a:solidFill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37967"/>
              </p:ext>
            </p:extLst>
          </p:nvPr>
        </p:nvGraphicFramePr>
        <p:xfrm>
          <a:off x="4646612" y="5486400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56259" y="838200"/>
            <a:ext cx="4019753" cy="3543270"/>
            <a:chOff x="7546659" y="698766"/>
            <a:chExt cx="4019753" cy="3543270"/>
          </a:xfrm>
        </p:grpSpPr>
        <p:pic>
          <p:nvPicPr>
            <p:cNvPr id="6656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170738" y="187475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834284" y="1598321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5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541573" y="1287715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6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199133" y="107468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</p:grpSp>
    </p:spTree>
    <p:extLst>
      <p:ext uri="{BB962C8B-B14F-4D97-AF65-F5344CB8AC3E}">
        <p14:creationId xmlns:p14="http://schemas.microsoft.com/office/powerpoint/2010/main" val="248163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/>
              <a:t>Queue&lt;T&gt;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802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4" descr="2000px-Data_Queue.svg.png (2000×1309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535" y="3124200"/>
            <a:ext cx="4485754" cy="2935926"/>
          </a:xfrm>
          <a:prstGeom prst="rect">
            <a:avLst/>
          </a:prstGeom>
          <a:solidFill>
            <a:srgbClr val="FFFFFF">
              <a:alpha val="80000"/>
            </a:srgbClr>
          </a:solidFill>
        </p:spPr>
      </p:pic>
    </p:spTree>
    <p:extLst>
      <p:ext uri="{BB962C8B-B14F-4D97-AF65-F5344CB8AC3E}">
        <p14:creationId xmlns:p14="http://schemas.microsoft.com/office/powerpoint/2010/main" val="34611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3962400"/>
            <a:ext cx="10568728" cy="1735000"/>
          </a:xfrm>
        </p:spPr>
        <p:txBody>
          <a:bodyPr/>
          <a:lstStyle/>
          <a:p>
            <a:r>
              <a:rPr lang="en-US" dirty="0" smtClean="0"/>
              <a:t>LINQ Extension </a:t>
            </a:r>
            <a:r>
              <a:rPr lang="en-US" dirty="0" smtClean="0"/>
              <a:t>Methods</a:t>
            </a:r>
            <a:br>
              <a:rPr lang="en-US" dirty="0" smtClean="0"/>
            </a:br>
            <a:r>
              <a:rPr lang="en-US" dirty="0" smtClean="0"/>
              <a:t>for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4" y="5754968"/>
            <a:ext cx="10568728" cy="688256"/>
          </a:xfrm>
        </p:spPr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3074" name="Picture 2" descr="https://upload.wikimedia.org/wikipedia/ru/thumb/3/30/Opera_extension_icon.svg/1024px-Opera_extension_ico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48" y="7620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System.LINQ</a:t>
            </a:r>
            <a:r>
              <a:rPr lang="en-US" dirty="0" smtClean="0"/>
              <a:t> with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914400"/>
            <a:ext cx="10134600" cy="5943600"/>
          </a:xfrm>
        </p:spPr>
        <p:txBody>
          <a:bodyPr>
            <a:normAutofit/>
          </a:bodyPr>
          <a:lstStyle/>
          <a:p>
            <a:r>
              <a:rPr lang="en-US" dirty="0"/>
              <a:t>What are extension methods?</a:t>
            </a:r>
          </a:p>
          <a:p>
            <a:pPr lvl="1"/>
            <a:r>
              <a:rPr lang="en-US" sz="3400" dirty="0" smtClean="0"/>
              <a:t>Provide </a:t>
            </a:r>
            <a:r>
              <a:rPr lang="en-US" sz="3400" dirty="0"/>
              <a:t>additional functionality to existing types</a:t>
            </a:r>
          </a:p>
          <a:p>
            <a:r>
              <a:rPr lang="en-US" dirty="0" smtClean="0"/>
              <a:t>How </a:t>
            </a:r>
            <a:r>
              <a:rPr lang="en-US" dirty="0"/>
              <a:t>to use them?</a:t>
            </a:r>
          </a:p>
          <a:p>
            <a:pPr lvl="1"/>
            <a:r>
              <a:rPr lang="en-US" sz="3400" dirty="0"/>
              <a:t>Add the 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sz="3400" dirty="0" smtClean="0"/>
              <a:t> </a:t>
            </a:r>
            <a:r>
              <a:rPr lang="en-US" sz="3400" dirty="0"/>
              <a:t>using directive</a:t>
            </a:r>
          </a:p>
          <a:p>
            <a:pPr lvl="1"/>
            <a:r>
              <a:rPr lang="en-US" sz="3400" dirty="0"/>
              <a:t>Call them as you call a regular instance method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412" y="4814941"/>
            <a:ext cx="10668000" cy="1273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 array = {1, 2, 3, 4, 5};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lang="en-US" sz="26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Console.WriteLine(array.Sum()); // 15</a:t>
            </a:r>
            <a:endParaRPr lang="en-US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9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Distinct()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returns </a:t>
            </a:r>
            <a:r>
              <a:rPr lang="en-US" dirty="0"/>
              <a:t>distinct elements from a sequence by using the default equality </a:t>
            </a:r>
            <a:r>
              <a:rPr lang="en-US" dirty="0" smtClean="0"/>
              <a:t>comparer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FirstOrDefault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 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bypasses </a:t>
            </a:r>
            <a:r>
              <a:rPr lang="en-US" dirty="0"/>
              <a:t>a specified number of elements in a sequence and then returns the remaining </a:t>
            </a:r>
            <a:r>
              <a:rPr lang="en-US" dirty="0" smtClean="0"/>
              <a:t>elements</a:t>
            </a:r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returns </a:t>
            </a:r>
            <a:r>
              <a:rPr lang="en-US" dirty="0"/>
              <a:t>a specified number of contiguous elements from the start of a </a:t>
            </a:r>
            <a:r>
              <a:rPr lang="en-US" dirty="0" smtClean="0"/>
              <a:t>sequence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Extension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/>
              <a:t>LINQ Extension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Arrays are a fixed-length sequences of elements of the same type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Array elements are accessible by </a:t>
            </a:r>
            <a:r>
              <a:rPr lang="en-US" sz="3200" dirty="0" smtClean="0"/>
              <a:t>index (</a:t>
            </a:r>
            <a:r>
              <a:rPr lang="en-US" sz="3200" dirty="0"/>
              <a:t>c</a:t>
            </a:r>
            <a:r>
              <a:rPr lang="en-US" sz="3200" dirty="0" smtClean="0"/>
              <a:t>an be read and modified)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Iteration over array elements </a:t>
            </a:r>
            <a:r>
              <a:rPr lang="en-US" sz="3200" dirty="0" smtClean="0"/>
              <a:t>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loops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holds resizable arrays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when we don't know the number of elements initially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Stack&lt;T&gt;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Queue&lt;T&gt;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sz="3200" dirty="0" smtClean="0"/>
              <a:t> Extension methods provide additional functionality for working with such collections</a:t>
            </a:r>
            <a:endParaRPr lang="bg-BG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Arrays, Lists, Stack</a:t>
            </a:r>
            <a:r>
              <a:rPr lang="en-US"/>
              <a:t>, </a:t>
            </a:r>
            <a:r>
              <a:rPr lang="en-US" smtClean="0"/>
              <a:t>Queue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1"/>
              </a:rPr>
              <a:t>https://</a:t>
            </a:r>
            <a:r>
              <a:rPr lang="en-US" dirty="0" smtClean="0">
                <a:hlinkClick r:id="rId21"/>
              </a:rPr>
              <a:t>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Arrays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Declaration defines the type of the elements</a:t>
            </a:r>
          </a:p>
          <a:p>
            <a:pPr>
              <a:lnSpc>
                <a:spcPct val="110000"/>
              </a:lnSpc>
            </a:pPr>
            <a:r>
              <a:rPr lang="en-US" dirty="0"/>
              <a:t>Square brackets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 smtClean="0"/>
              <a:t> mean </a:t>
            </a:r>
            <a:r>
              <a:rPr lang="en-US" dirty="0"/>
              <a:t>"array"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array of integers: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Declaring </a:t>
            </a:r>
            <a:r>
              <a:rPr lang="en-US" dirty="0" smtClean="0"/>
              <a:t>array of strings:</a:t>
            </a:r>
            <a:endParaRPr lang="bg-BG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screen"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810000"/>
            <a:ext cx="2286000" cy="2419350"/>
          </a:xfrm>
          <a:prstGeom prst="roundRect">
            <a:avLst>
              <a:gd name="adj" fmla="val 2339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912812" y="4065896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intArr;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912812" y="5563151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stringArr;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9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bg-BG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Specify </a:t>
            </a:r>
            <a:r>
              <a:rPr lang="en-US" dirty="0" smtClean="0"/>
              <a:t>the array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dirty="0" smtClean="0"/>
              <a:t> (fixed number of elements)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dirty="0"/>
              <a:t>creating (allocating) array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integers:</a:t>
            </a:r>
            <a:endParaRPr lang="bg-BG" dirty="0"/>
          </a:p>
        </p:txBody>
      </p:sp>
      <p:sp>
        <p:nvSpPr>
          <p:cNvPr id="534532" name="Rectangle 4"/>
          <p:cNvSpPr>
            <a:spLocks noChangeArrowheads="1"/>
          </p:cNvSpPr>
          <p:nvPr/>
        </p:nvSpPr>
        <p:spPr bwMode="auto">
          <a:xfrm>
            <a:off x="1674813" y="3330810"/>
            <a:ext cx="8839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new int[5];</a:t>
            </a:r>
          </a:p>
        </p:txBody>
      </p:sp>
      <p:sp>
        <p:nvSpPr>
          <p:cNvPr id="534547" name="Text Box 19"/>
          <p:cNvSpPr txBox="1">
            <a:spLocks noChangeArrowheads="1"/>
          </p:cNvSpPr>
          <p:nvPr/>
        </p:nvSpPr>
        <p:spPr bwMode="auto">
          <a:xfrm>
            <a:off x="1661164" y="4716194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</a:p>
        </p:txBody>
      </p:sp>
      <p:sp>
        <p:nvSpPr>
          <p:cNvPr id="534548" name="Text Box 20"/>
          <p:cNvSpPr txBox="1">
            <a:spLocks noChangeArrowheads="1"/>
          </p:cNvSpPr>
          <p:nvPr/>
        </p:nvSpPr>
        <p:spPr bwMode="auto">
          <a:xfrm>
            <a:off x="4384338" y="5320606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4550" name="Line 22"/>
          <p:cNvSpPr>
            <a:spLocks noChangeShapeType="1"/>
          </p:cNvSpPr>
          <p:nvPr/>
        </p:nvSpPr>
        <p:spPr bwMode="auto">
          <a:xfrm>
            <a:off x="3855469" y="49688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4514329" y="41910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880205"/>
              </p:ext>
            </p:extLst>
          </p:nvPr>
        </p:nvGraphicFramePr>
        <p:xfrm>
          <a:off x="4455544" y="47259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4514" name="Picture 2" descr="http://selfmademinds.com/wp-content/uploads/buil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603" y="4343400"/>
            <a:ext cx="2540000" cy="1905000"/>
          </a:xfrm>
          <a:prstGeom prst="roundRect">
            <a:avLst>
              <a:gd name="adj" fmla="val 2244"/>
            </a:avLst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and Initializing Arrays</a:t>
            </a:r>
            <a:endParaRPr lang="bg-BG" dirty="0"/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Creating and initializing can be done </a:t>
            </a:r>
            <a:r>
              <a:rPr lang="en-US" dirty="0" smtClean="0"/>
              <a:t>in a single statement: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is not required when using curly brackets </a:t>
            </a: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535556" name="Rectangle 4"/>
          <p:cNvSpPr>
            <a:spLocks noChangeArrowheads="1"/>
          </p:cNvSpPr>
          <p:nvPr/>
        </p:nvSpPr>
        <p:spPr bwMode="auto">
          <a:xfrm>
            <a:off x="2817812" y="1981201"/>
            <a:ext cx="616902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{1, 2, 3, 4, 5};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3010416" y="3335665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5772259" y="3998893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5216094" y="35972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874954" y="28194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370791"/>
              </p:ext>
            </p:extLst>
          </p:nvPr>
        </p:nvGraphicFramePr>
        <p:xfrm>
          <a:off x="5816169" y="33543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19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 </a:t>
            </a:r>
            <a:r>
              <a:rPr lang="en-US" dirty="0" smtClean="0"/>
              <a:t>array </a:t>
            </a:r>
            <a:r>
              <a:rPr lang="en-US" dirty="0" smtClean="0"/>
              <a:t>to hold the </a:t>
            </a:r>
            <a:r>
              <a:rPr lang="en-US" dirty="0"/>
              <a:t>names of the days </a:t>
            </a:r>
            <a:r>
              <a:rPr lang="en-US" dirty="0" smtClean="0"/>
              <a:t>of the </a:t>
            </a:r>
            <a:r>
              <a:rPr lang="en-US" dirty="0"/>
              <a:t>week</a:t>
            </a:r>
            <a:endParaRPr lang="bg-BG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Creating Array – Example</a:t>
            </a:r>
            <a:endParaRPr lang="bg-BG" sz="3800" dirty="0"/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901700" y="2133600"/>
            <a:ext cx="10374312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daysOfWeek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"Monday",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"Tuesday",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"Wednesday",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"Friday",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"Saturday",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"Sunday"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62466" name="Picture 2" descr="http://www.blogcdn.com/www.joystiq.com/media/2007/01/astrologydepiction.jp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50" y="2451005"/>
            <a:ext cx="3143362" cy="2654395"/>
          </a:xfrm>
          <a:prstGeom prst="roundRect">
            <a:avLst>
              <a:gd name="adj" fmla="val 19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0679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/>
              <a:t>Accessing Array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Read and Modify Elements by Index</a:t>
            </a:r>
            <a:endParaRPr lang="en-US" dirty="0"/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015747"/>
            <a:ext cx="5234728" cy="3481092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109764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2303</Words>
  <Application>Microsoft Office PowerPoint</Application>
  <PresentationFormat>Custom</PresentationFormat>
  <Paragraphs>417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Arrays, Lists, Stacks, Queues</vt:lpstr>
      <vt:lpstr>Table of Contents</vt:lpstr>
      <vt:lpstr>Declaring and Creating Arrays </vt:lpstr>
      <vt:lpstr>What are Arrays?</vt:lpstr>
      <vt:lpstr>Declaring Arrays</vt:lpstr>
      <vt:lpstr>Creating Arrays</vt:lpstr>
      <vt:lpstr>Creating and Initializing Arrays</vt:lpstr>
      <vt:lpstr>Creating Array – Example</vt:lpstr>
      <vt:lpstr>Accessing Array Elements</vt:lpstr>
      <vt:lpstr>How to Access Array Element?</vt:lpstr>
      <vt:lpstr>Accessing Array Elements – Examples</vt:lpstr>
      <vt:lpstr>Accessing Elements By Index </vt:lpstr>
      <vt:lpstr>Arrays: Input and Output</vt:lpstr>
      <vt:lpstr>Reading Arrays From the Console</vt:lpstr>
      <vt:lpstr>Printing Arrays on the Console</vt:lpstr>
      <vt:lpstr>Printing Arrays with String.Join(…)</vt:lpstr>
      <vt:lpstr>Printing Arrays</vt:lpstr>
      <vt:lpstr>Processing Array Elements Using for and foreach</vt:lpstr>
      <vt:lpstr>Processing Arrays: for Statement</vt:lpstr>
      <vt:lpstr>Processing Arrays Using for Loop – Examples</vt:lpstr>
      <vt:lpstr>Processing Arrays: foreach</vt:lpstr>
      <vt:lpstr>Processing Arrays Using foreach – Example</vt:lpstr>
      <vt:lpstr>Processing Arrays</vt:lpstr>
      <vt:lpstr>Static Methods in the Array Class</vt:lpstr>
      <vt:lpstr>Array Static Methods</vt:lpstr>
      <vt:lpstr>Exercises in Class</vt:lpstr>
      <vt:lpstr>Resizable Arrays</vt:lpstr>
      <vt:lpstr>Lists (Resizable Arrays)</vt:lpstr>
      <vt:lpstr>List Example </vt:lpstr>
      <vt:lpstr>Lists &lt;T&gt;</vt:lpstr>
      <vt:lpstr>How The List&lt;T&gt; Works? (1)</vt:lpstr>
      <vt:lpstr>How The List&lt;T&gt; Works? (2)</vt:lpstr>
      <vt:lpstr>Resizing Lists</vt:lpstr>
      <vt:lpstr>List&lt;T&gt; Methods</vt:lpstr>
      <vt:lpstr>List&lt;T&gt; Methods (1)</vt:lpstr>
      <vt:lpstr>List&lt;T&gt; Methods (2)</vt:lpstr>
      <vt:lpstr>Stack&lt;T&gt;</vt:lpstr>
      <vt:lpstr>Working with Stacks</vt:lpstr>
      <vt:lpstr>Queue&lt;T&gt;</vt:lpstr>
      <vt:lpstr>Queue&lt;T&gt;</vt:lpstr>
      <vt:lpstr>LINQ Extension Methods for Collections</vt:lpstr>
      <vt:lpstr>Using System.LINQ with collections</vt:lpstr>
      <vt:lpstr>LINQ Extension Methods</vt:lpstr>
      <vt:lpstr>LINQ Extension Methods</vt:lpstr>
      <vt:lpstr>Summary</vt:lpstr>
      <vt:lpstr>Arrays, Lists, Stack, Queue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Lists, Stacks, Queues</dc:title>
  <dc:subject>C# Basics Course</dc:subject>
  <dc:creator/>
  <cp:keywords>C#, arrays, lists, stacks, queues,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2015-05-04T15:10:43Z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